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61" r:id="rId2"/>
    <p:sldId id="256" r:id="rId3"/>
    <p:sldId id="257" r:id="rId4"/>
    <p:sldId id="259" r:id="rId5"/>
    <p:sldId id="258" r:id="rId6"/>
    <p:sldId id="260"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75034" autoAdjust="0"/>
  </p:normalViewPr>
  <p:slideViewPr>
    <p:cSldViewPr snapToGrid="0">
      <p:cViewPr varScale="1">
        <p:scale>
          <a:sx n="65" d="100"/>
          <a:sy n="65" d="100"/>
        </p:scale>
        <p:origin x="1358"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A229DD-AD33-426F-9857-C7553C4EF7FE}" type="datetimeFigureOut">
              <a:rPr lang="en-US" smtClean="0"/>
              <a:t>6/9/2021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68FF22-1432-4A7C-8BCD-CE92389BB351}" type="slidenum">
              <a:rPr lang="en-US" smtClean="0"/>
              <a:t>‹#›</a:t>
            </a:fld>
            <a:endParaRPr lang="en-US"/>
          </a:p>
        </p:txBody>
      </p:sp>
    </p:spTree>
    <p:extLst>
      <p:ext uri="{BB962C8B-B14F-4D97-AF65-F5344CB8AC3E}">
        <p14:creationId xmlns:p14="http://schemas.microsoft.com/office/powerpoint/2010/main" val="16577959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Note: To hear my recording, please watch this presentation as a slide show. Thank you.</a:t>
            </a:r>
          </a:p>
          <a:p>
            <a:r>
              <a:rPr lang="en-IN" dirty="0"/>
              <a:t>Good Afternoon! My name is Keerthana Yelchuri. As a part of the selection process for a project at the Tampa General Hospital, we were asked to prepare a short data story on the given dataset of housing prices. Here is my story.</a:t>
            </a:r>
          </a:p>
        </p:txBody>
      </p:sp>
      <p:sp>
        <p:nvSpPr>
          <p:cNvPr id="4" name="Slide Number Placeholder 3"/>
          <p:cNvSpPr>
            <a:spLocks noGrp="1"/>
          </p:cNvSpPr>
          <p:nvPr>
            <p:ph type="sldNum" sz="quarter" idx="5"/>
          </p:nvPr>
        </p:nvSpPr>
        <p:spPr/>
        <p:txBody>
          <a:bodyPr/>
          <a:lstStyle/>
          <a:p>
            <a:fld id="{CF68FF22-1432-4A7C-8BCD-CE92389BB351}" type="slidenum">
              <a:rPr lang="en-US" smtClean="0"/>
              <a:t>1</a:t>
            </a:fld>
            <a:endParaRPr lang="en-US"/>
          </a:p>
        </p:txBody>
      </p:sp>
    </p:spTree>
    <p:extLst>
      <p:ext uri="{BB962C8B-B14F-4D97-AF65-F5344CB8AC3E}">
        <p14:creationId xmlns:p14="http://schemas.microsoft.com/office/powerpoint/2010/main" val="4002047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 would like to present two graphs that show the average housing prices for East, North, and West Regions based on the number of bedrooms and bathrooms . When you see the first graph, you will observe that, irrespective of the number of Bedrooms, houses in the North region have lower prices when compared to the houses in the East and West regions. Moreover, if you are looking to by a house in the range of 105k to 127k, North region will be the target area. If you are looking to by a house in the range of 119k to 140K, East region will be the best area to buy. If you are looking to buy a house in the range of 150k and 200k West region will be the best area to buy. Now when you look at the second graph, just like the Bedrooms, irrespective of number of bathrooms, prices for the houses in the North zone are cheaper when compared to the East and West regions. A Caveat here is if someone is looking to buy a in the west zone with 2 bedrooms, I would suggest to buy a 3 bedrooms house instead because the average prices of three bedrooms is less than the two bedrooms in the west zone . </a:t>
            </a:r>
          </a:p>
        </p:txBody>
      </p:sp>
      <p:sp>
        <p:nvSpPr>
          <p:cNvPr id="4" name="Slide Number Placeholder 3"/>
          <p:cNvSpPr>
            <a:spLocks noGrp="1"/>
          </p:cNvSpPr>
          <p:nvPr>
            <p:ph type="sldNum" sz="quarter" idx="5"/>
          </p:nvPr>
        </p:nvSpPr>
        <p:spPr/>
        <p:txBody>
          <a:bodyPr/>
          <a:lstStyle/>
          <a:p>
            <a:fld id="{CF68FF22-1432-4A7C-8BCD-CE92389BB351}" type="slidenum">
              <a:rPr lang="en-US" smtClean="0"/>
              <a:t>2</a:t>
            </a:fld>
            <a:endParaRPr lang="en-US"/>
          </a:p>
        </p:txBody>
      </p:sp>
    </p:spTree>
    <p:extLst>
      <p:ext uri="{BB962C8B-B14F-4D97-AF65-F5344CB8AC3E}">
        <p14:creationId xmlns:p14="http://schemas.microsoft.com/office/powerpoint/2010/main" val="28819881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here is the graph for the average prices of houses made with bricks and without bricks. The house made with bricks are on average $26000 higher than the houses made without bricks. </a:t>
            </a:r>
          </a:p>
        </p:txBody>
      </p:sp>
      <p:sp>
        <p:nvSpPr>
          <p:cNvPr id="4" name="Slide Number Placeholder 3"/>
          <p:cNvSpPr>
            <a:spLocks noGrp="1"/>
          </p:cNvSpPr>
          <p:nvPr>
            <p:ph type="sldNum" sz="quarter" idx="5"/>
          </p:nvPr>
        </p:nvSpPr>
        <p:spPr/>
        <p:txBody>
          <a:bodyPr/>
          <a:lstStyle/>
          <a:p>
            <a:fld id="{CF68FF22-1432-4A7C-8BCD-CE92389BB351}" type="slidenum">
              <a:rPr lang="en-US" smtClean="0"/>
              <a:t>3</a:t>
            </a:fld>
            <a:endParaRPr lang="en-US"/>
          </a:p>
        </p:txBody>
      </p:sp>
    </p:spTree>
    <p:extLst>
      <p:ext uri="{BB962C8B-B14F-4D97-AF65-F5344CB8AC3E}">
        <p14:creationId xmlns:p14="http://schemas.microsoft.com/office/powerpoint/2010/main" val="20896323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graph, that shows the correlation between the Area of the house measured in </a:t>
            </a:r>
            <a:r>
              <a:rPr lang="en-US" dirty="0" err="1"/>
              <a:t>sq.ft</a:t>
            </a:r>
            <a:r>
              <a:rPr lang="en-US" dirty="0"/>
              <a:t>. on the X-axis and the Average Price on the Y-axis. If you observe the graph, you will observe  a positive relationship i.e., As the area of the house increases in terms of </a:t>
            </a:r>
            <a:r>
              <a:rPr lang="en-US" dirty="0" err="1"/>
              <a:t>sq.ft</a:t>
            </a:r>
            <a:r>
              <a:rPr lang="en-US" dirty="0"/>
              <a:t>, the average price also increases.</a:t>
            </a:r>
          </a:p>
        </p:txBody>
      </p:sp>
      <p:sp>
        <p:nvSpPr>
          <p:cNvPr id="4" name="Slide Number Placeholder 3"/>
          <p:cNvSpPr>
            <a:spLocks noGrp="1"/>
          </p:cNvSpPr>
          <p:nvPr>
            <p:ph type="sldNum" sz="quarter" idx="5"/>
          </p:nvPr>
        </p:nvSpPr>
        <p:spPr/>
        <p:txBody>
          <a:bodyPr/>
          <a:lstStyle/>
          <a:p>
            <a:fld id="{CF68FF22-1432-4A7C-8BCD-CE92389BB351}" type="slidenum">
              <a:rPr lang="en-US" smtClean="0"/>
              <a:t>4</a:t>
            </a:fld>
            <a:endParaRPr lang="en-US"/>
          </a:p>
        </p:txBody>
      </p:sp>
    </p:spTree>
    <p:extLst>
      <p:ext uri="{BB962C8B-B14F-4D97-AF65-F5344CB8AC3E}">
        <p14:creationId xmlns:p14="http://schemas.microsoft.com/office/powerpoint/2010/main" val="7133674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shows the correlation between the Number of Offers on the X-axis and the Average Price on the Y-axis. If you observe the graph, you will observe an inverse relationship i.e., As the number of Offers increase, the average price decreases. For example, people are more willing to buy a house in the range of 90k to 120 k (Yellow and Green dots) when compared to the houses in the range of 130k to 150k (Orange and Blue Dots).</a:t>
            </a:r>
          </a:p>
        </p:txBody>
      </p:sp>
      <p:sp>
        <p:nvSpPr>
          <p:cNvPr id="4" name="Slide Number Placeholder 3"/>
          <p:cNvSpPr>
            <a:spLocks noGrp="1"/>
          </p:cNvSpPr>
          <p:nvPr>
            <p:ph type="sldNum" sz="quarter" idx="5"/>
          </p:nvPr>
        </p:nvSpPr>
        <p:spPr/>
        <p:txBody>
          <a:bodyPr/>
          <a:lstStyle/>
          <a:p>
            <a:fld id="{CF68FF22-1432-4A7C-8BCD-CE92389BB351}" type="slidenum">
              <a:rPr lang="en-US" smtClean="0"/>
              <a:t>5</a:t>
            </a:fld>
            <a:endParaRPr lang="en-US"/>
          </a:p>
        </p:txBody>
      </p:sp>
    </p:spTree>
    <p:extLst>
      <p:ext uri="{BB962C8B-B14F-4D97-AF65-F5344CB8AC3E}">
        <p14:creationId xmlns:p14="http://schemas.microsoft.com/office/powerpoint/2010/main" val="2103208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 would like to present a prediction model for the average price for the houses based on my previous experience in multivariate regression. So, Based on the equation, someone who’s looking for a house made of bricks with 2000 </a:t>
            </a:r>
            <a:r>
              <a:rPr lang="en-US" dirty="0" err="1"/>
              <a:t>sq.ft</a:t>
            </a:r>
            <a:r>
              <a:rPr lang="en-US" dirty="0"/>
              <a:t>, 2 bedrooms, 2 bathrooms, 1 offer and in the North zone, the average </a:t>
            </a:r>
            <a:r>
              <a:rPr lang="en-US" dirty="0" err="1"/>
              <a:t>prive</a:t>
            </a:r>
            <a:r>
              <a:rPr lang="en-US" dirty="0"/>
              <a:t> will be around $141K. </a:t>
            </a:r>
          </a:p>
        </p:txBody>
      </p:sp>
      <p:sp>
        <p:nvSpPr>
          <p:cNvPr id="4" name="Slide Number Placeholder 3"/>
          <p:cNvSpPr>
            <a:spLocks noGrp="1"/>
          </p:cNvSpPr>
          <p:nvPr>
            <p:ph type="sldNum" sz="quarter" idx="5"/>
          </p:nvPr>
        </p:nvSpPr>
        <p:spPr/>
        <p:txBody>
          <a:bodyPr/>
          <a:lstStyle/>
          <a:p>
            <a:fld id="{CF68FF22-1432-4A7C-8BCD-CE92389BB351}" type="slidenum">
              <a:rPr lang="en-US" smtClean="0"/>
              <a:t>6</a:t>
            </a:fld>
            <a:endParaRPr lang="en-US"/>
          </a:p>
        </p:txBody>
      </p:sp>
    </p:spTree>
    <p:extLst>
      <p:ext uri="{BB962C8B-B14F-4D97-AF65-F5344CB8AC3E}">
        <p14:creationId xmlns:p14="http://schemas.microsoft.com/office/powerpoint/2010/main" val="2451362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That was the end of my data story. I hope you got some really good information from it. Thank you for giving me this opportunity.</a:t>
            </a:r>
          </a:p>
        </p:txBody>
      </p:sp>
      <p:sp>
        <p:nvSpPr>
          <p:cNvPr id="4" name="Slide Number Placeholder 3"/>
          <p:cNvSpPr>
            <a:spLocks noGrp="1"/>
          </p:cNvSpPr>
          <p:nvPr>
            <p:ph type="sldNum" sz="quarter" idx="5"/>
          </p:nvPr>
        </p:nvSpPr>
        <p:spPr/>
        <p:txBody>
          <a:bodyPr/>
          <a:lstStyle/>
          <a:p>
            <a:fld id="{CF68FF22-1432-4A7C-8BCD-CE92389BB351}" type="slidenum">
              <a:rPr lang="en-US" smtClean="0"/>
              <a:t>7</a:t>
            </a:fld>
            <a:endParaRPr lang="en-US"/>
          </a:p>
        </p:txBody>
      </p:sp>
    </p:spTree>
    <p:extLst>
      <p:ext uri="{BB962C8B-B14F-4D97-AF65-F5344CB8AC3E}">
        <p14:creationId xmlns:p14="http://schemas.microsoft.com/office/powerpoint/2010/main" val="12458595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F210E-2A83-4155-AE74-8B5F33C159A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345DAAB-C943-4F9A-AEB2-7B777664B3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1D53290-0999-4F33-9419-1ACF814FA860}"/>
              </a:ext>
            </a:extLst>
          </p:cNvPr>
          <p:cNvSpPr>
            <a:spLocks noGrp="1"/>
          </p:cNvSpPr>
          <p:nvPr>
            <p:ph type="dt" sz="half" idx="10"/>
          </p:nvPr>
        </p:nvSpPr>
        <p:spPr/>
        <p:txBody>
          <a:bodyPr/>
          <a:lstStyle/>
          <a:p>
            <a:fld id="{A7E748BB-2208-498B-A545-DB3903C23217}" type="datetimeFigureOut">
              <a:rPr lang="en-IN" smtClean="0"/>
              <a:t>09-06-2021</a:t>
            </a:fld>
            <a:endParaRPr lang="en-IN"/>
          </a:p>
        </p:txBody>
      </p:sp>
      <p:sp>
        <p:nvSpPr>
          <p:cNvPr id="5" name="Footer Placeholder 4">
            <a:extLst>
              <a:ext uri="{FF2B5EF4-FFF2-40B4-BE49-F238E27FC236}">
                <a16:creationId xmlns:a16="http://schemas.microsoft.com/office/drawing/2014/main" id="{16006525-5E24-4781-A4F5-2B9EB2E0142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B4EE43-B8CF-4CEE-AAC7-78AD238617D8}"/>
              </a:ext>
            </a:extLst>
          </p:cNvPr>
          <p:cNvSpPr>
            <a:spLocks noGrp="1"/>
          </p:cNvSpPr>
          <p:nvPr>
            <p:ph type="sldNum" sz="quarter" idx="12"/>
          </p:nvPr>
        </p:nvSpPr>
        <p:spPr/>
        <p:txBody>
          <a:bodyPr/>
          <a:lstStyle/>
          <a:p>
            <a:fld id="{5D55B408-0E5D-4E96-96CA-B430A0A928D6}" type="slidenum">
              <a:rPr lang="en-IN" smtClean="0"/>
              <a:t>‹#›</a:t>
            </a:fld>
            <a:endParaRPr lang="en-IN"/>
          </a:p>
        </p:txBody>
      </p:sp>
    </p:spTree>
    <p:extLst>
      <p:ext uri="{BB962C8B-B14F-4D97-AF65-F5344CB8AC3E}">
        <p14:creationId xmlns:p14="http://schemas.microsoft.com/office/powerpoint/2010/main" val="309133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A0CD4-C8B8-4D9E-BA2C-50A6689452A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60DF404-173C-4F90-9D08-B1EC2FCC8D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E25F96A-2A00-4ADF-B562-A62A793E4B2D}"/>
              </a:ext>
            </a:extLst>
          </p:cNvPr>
          <p:cNvSpPr>
            <a:spLocks noGrp="1"/>
          </p:cNvSpPr>
          <p:nvPr>
            <p:ph type="dt" sz="half" idx="10"/>
          </p:nvPr>
        </p:nvSpPr>
        <p:spPr/>
        <p:txBody>
          <a:bodyPr/>
          <a:lstStyle/>
          <a:p>
            <a:fld id="{A7E748BB-2208-498B-A545-DB3903C23217}" type="datetimeFigureOut">
              <a:rPr lang="en-IN" smtClean="0"/>
              <a:t>09-06-2021</a:t>
            </a:fld>
            <a:endParaRPr lang="en-IN"/>
          </a:p>
        </p:txBody>
      </p:sp>
      <p:sp>
        <p:nvSpPr>
          <p:cNvPr id="5" name="Footer Placeholder 4">
            <a:extLst>
              <a:ext uri="{FF2B5EF4-FFF2-40B4-BE49-F238E27FC236}">
                <a16:creationId xmlns:a16="http://schemas.microsoft.com/office/drawing/2014/main" id="{99722D06-04A2-4B70-991E-BF7ECA3859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99DB15-AA73-486E-85B2-FF9ED3933DFA}"/>
              </a:ext>
            </a:extLst>
          </p:cNvPr>
          <p:cNvSpPr>
            <a:spLocks noGrp="1"/>
          </p:cNvSpPr>
          <p:nvPr>
            <p:ph type="sldNum" sz="quarter" idx="12"/>
          </p:nvPr>
        </p:nvSpPr>
        <p:spPr/>
        <p:txBody>
          <a:bodyPr/>
          <a:lstStyle/>
          <a:p>
            <a:fld id="{5D55B408-0E5D-4E96-96CA-B430A0A928D6}" type="slidenum">
              <a:rPr lang="en-IN" smtClean="0"/>
              <a:t>‹#›</a:t>
            </a:fld>
            <a:endParaRPr lang="en-IN"/>
          </a:p>
        </p:txBody>
      </p:sp>
    </p:spTree>
    <p:extLst>
      <p:ext uri="{BB962C8B-B14F-4D97-AF65-F5344CB8AC3E}">
        <p14:creationId xmlns:p14="http://schemas.microsoft.com/office/powerpoint/2010/main" val="507426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89860-852E-4416-8B0A-9B2D82EA9A3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49A36A8-7408-4F0F-A45E-47C2E1A307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C32757-B36A-42DE-8053-96706879B948}"/>
              </a:ext>
            </a:extLst>
          </p:cNvPr>
          <p:cNvSpPr>
            <a:spLocks noGrp="1"/>
          </p:cNvSpPr>
          <p:nvPr>
            <p:ph type="dt" sz="half" idx="10"/>
          </p:nvPr>
        </p:nvSpPr>
        <p:spPr/>
        <p:txBody>
          <a:bodyPr/>
          <a:lstStyle/>
          <a:p>
            <a:fld id="{A7E748BB-2208-498B-A545-DB3903C23217}" type="datetimeFigureOut">
              <a:rPr lang="en-IN" smtClean="0"/>
              <a:t>09-06-2021</a:t>
            </a:fld>
            <a:endParaRPr lang="en-IN"/>
          </a:p>
        </p:txBody>
      </p:sp>
      <p:sp>
        <p:nvSpPr>
          <p:cNvPr id="5" name="Footer Placeholder 4">
            <a:extLst>
              <a:ext uri="{FF2B5EF4-FFF2-40B4-BE49-F238E27FC236}">
                <a16:creationId xmlns:a16="http://schemas.microsoft.com/office/drawing/2014/main" id="{C91C588F-2395-4E15-AB71-3FE803B0B2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540D475-6A63-4517-95A5-758816C4F522}"/>
              </a:ext>
            </a:extLst>
          </p:cNvPr>
          <p:cNvSpPr>
            <a:spLocks noGrp="1"/>
          </p:cNvSpPr>
          <p:nvPr>
            <p:ph type="sldNum" sz="quarter" idx="12"/>
          </p:nvPr>
        </p:nvSpPr>
        <p:spPr/>
        <p:txBody>
          <a:bodyPr/>
          <a:lstStyle/>
          <a:p>
            <a:fld id="{5D55B408-0E5D-4E96-96CA-B430A0A928D6}" type="slidenum">
              <a:rPr lang="en-IN" smtClean="0"/>
              <a:t>‹#›</a:t>
            </a:fld>
            <a:endParaRPr lang="en-IN"/>
          </a:p>
        </p:txBody>
      </p:sp>
    </p:spTree>
    <p:extLst>
      <p:ext uri="{BB962C8B-B14F-4D97-AF65-F5344CB8AC3E}">
        <p14:creationId xmlns:p14="http://schemas.microsoft.com/office/powerpoint/2010/main" val="2982823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32C78-2A94-41A1-B9DE-AF2B5632549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8031A6E-84FA-46A7-9ED6-AE33CF693A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3AA129-DD44-4DC1-AC89-04A988F3ABCD}"/>
              </a:ext>
            </a:extLst>
          </p:cNvPr>
          <p:cNvSpPr>
            <a:spLocks noGrp="1"/>
          </p:cNvSpPr>
          <p:nvPr>
            <p:ph type="dt" sz="half" idx="10"/>
          </p:nvPr>
        </p:nvSpPr>
        <p:spPr/>
        <p:txBody>
          <a:bodyPr/>
          <a:lstStyle/>
          <a:p>
            <a:fld id="{A7E748BB-2208-498B-A545-DB3903C23217}" type="datetimeFigureOut">
              <a:rPr lang="en-IN" smtClean="0"/>
              <a:t>09-06-2021</a:t>
            </a:fld>
            <a:endParaRPr lang="en-IN"/>
          </a:p>
        </p:txBody>
      </p:sp>
      <p:sp>
        <p:nvSpPr>
          <p:cNvPr id="5" name="Footer Placeholder 4">
            <a:extLst>
              <a:ext uri="{FF2B5EF4-FFF2-40B4-BE49-F238E27FC236}">
                <a16:creationId xmlns:a16="http://schemas.microsoft.com/office/drawing/2014/main" id="{5D1A8540-BEBF-43B7-BD0B-8DFF6C194DB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1FBE9CA-5A8E-490E-A83C-C7706C46F1BB}"/>
              </a:ext>
            </a:extLst>
          </p:cNvPr>
          <p:cNvSpPr>
            <a:spLocks noGrp="1"/>
          </p:cNvSpPr>
          <p:nvPr>
            <p:ph type="sldNum" sz="quarter" idx="12"/>
          </p:nvPr>
        </p:nvSpPr>
        <p:spPr/>
        <p:txBody>
          <a:bodyPr/>
          <a:lstStyle/>
          <a:p>
            <a:fld id="{5D55B408-0E5D-4E96-96CA-B430A0A928D6}" type="slidenum">
              <a:rPr lang="en-IN" smtClean="0"/>
              <a:t>‹#›</a:t>
            </a:fld>
            <a:endParaRPr lang="en-IN"/>
          </a:p>
        </p:txBody>
      </p:sp>
    </p:spTree>
    <p:extLst>
      <p:ext uri="{BB962C8B-B14F-4D97-AF65-F5344CB8AC3E}">
        <p14:creationId xmlns:p14="http://schemas.microsoft.com/office/powerpoint/2010/main" val="1153787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9EF2B-770A-4B44-9B99-9ADADABCD8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A39FA37-9530-4C52-BEC7-C466BCE1C0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C0067B3-E368-4234-BDB9-3796371FAB9F}"/>
              </a:ext>
            </a:extLst>
          </p:cNvPr>
          <p:cNvSpPr>
            <a:spLocks noGrp="1"/>
          </p:cNvSpPr>
          <p:nvPr>
            <p:ph type="dt" sz="half" idx="10"/>
          </p:nvPr>
        </p:nvSpPr>
        <p:spPr/>
        <p:txBody>
          <a:bodyPr/>
          <a:lstStyle/>
          <a:p>
            <a:fld id="{A7E748BB-2208-498B-A545-DB3903C23217}" type="datetimeFigureOut">
              <a:rPr lang="en-IN" smtClean="0"/>
              <a:t>09-06-2021</a:t>
            </a:fld>
            <a:endParaRPr lang="en-IN"/>
          </a:p>
        </p:txBody>
      </p:sp>
      <p:sp>
        <p:nvSpPr>
          <p:cNvPr id="5" name="Footer Placeholder 4">
            <a:extLst>
              <a:ext uri="{FF2B5EF4-FFF2-40B4-BE49-F238E27FC236}">
                <a16:creationId xmlns:a16="http://schemas.microsoft.com/office/drawing/2014/main" id="{5F17E5D3-68AB-463B-BD6F-3318480629F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FF152A-93C1-4BD3-80C1-DA30AA2BC425}"/>
              </a:ext>
            </a:extLst>
          </p:cNvPr>
          <p:cNvSpPr>
            <a:spLocks noGrp="1"/>
          </p:cNvSpPr>
          <p:nvPr>
            <p:ph type="sldNum" sz="quarter" idx="12"/>
          </p:nvPr>
        </p:nvSpPr>
        <p:spPr/>
        <p:txBody>
          <a:bodyPr/>
          <a:lstStyle/>
          <a:p>
            <a:fld id="{5D55B408-0E5D-4E96-96CA-B430A0A928D6}" type="slidenum">
              <a:rPr lang="en-IN" smtClean="0"/>
              <a:t>‹#›</a:t>
            </a:fld>
            <a:endParaRPr lang="en-IN"/>
          </a:p>
        </p:txBody>
      </p:sp>
    </p:spTree>
    <p:extLst>
      <p:ext uri="{BB962C8B-B14F-4D97-AF65-F5344CB8AC3E}">
        <p14:creationId xmlns:p14="http://schemas.microsoft.com/office/powerpoint/2010/main" val="3802184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718A3-E324-443F-A882-391E56D6DA7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1FAB51C-E604-4930-8D01-4293ACE5D9E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1509903-D0CF-4B9B-B783-8E36362926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C45A441-DA5A-412B-896D-A5ECF796CEBA}"/>
              </a:ext>
            </a:extLst>
          </p:cNvPr>
          <p:cNvSpPr>
            <a:spLocks noGrp="1"/>
          </p:cNvSpPr>
          <p:nvPr>
            <p:ph type="dt" sz="half" idx="10"/>
          </p:nvPr>
        </p:nvSpPr>
        <p:spPr/>
        <p:txBody>
          <a:bodyPr/>
          <a:lstStyle/>
          <a:p>
            <a:fld id="{A7E748BB-2208-498B-A545-DB3903C23217}" type="datetimeFigureOut">
              <a:rPr lang="en-IN" smtClean="0"/>
              <a:t>09-06-2021</a:t>
            </a:fld>
            <a:endParaRPr lang="en-IN"/>
          </a:p>
        </p:txBody>
      </p:sp>
      <p:sp>
        <p:nvSpPr>
          <p:cNvPr id="6" name="Footer Placeholder 5">
            <a:extLst>
              <a:ext uri="{FF2B5EF4-FFF2-40B4-BE49-F238E27FC236}">
                <a16:creationId xmlns:a16="http://schemas.microsoft.com/office/drawing/2014/main" id="{ABCB63D6-FF37-4867-8790-9634381CAD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22141C4-61D7-4102-976E-F5D510DAE438}"/>
              </a:ext>
            </a:extLst>
          </p:cNvPr>
          <p:cNvSpPr>
            <a:spLocks noGrp="1"/>
          </p:cNvSpPr>
          <p:nvPr>
            <p:ph type="sldNum" sz="quarter" idx="12"/>
          </p:nvPr>
        </p:nvSpPr>
        <p:spPr/>
        <p:txBody>
          <a:bodyPr/>
          <a:lstStyle/>
          <a:p>
            <a:fld id="{5D55B408-0E5D-4E96-96CA-B430A0A928D6}" type="slidenum">
              <a:rPr lang="en-IN" smtClean="0"/>
              <a:t>‹#›</a:t>
            </a:fld>
            <a:endParaRPr lang="en-IN"/>
          </a:p>
        </p:txBody>
      </p:sp>
    </p:spTree>
    <p:extLst>
      <p:ext uri="{BB962C8B-B14F-4D97-AF65-F5344CB8AC3E}">
        <p14:creationId xmlns:p14="http://schemas.microsoft.com/office/powerpoint/2010/main" val="3115384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EDD08-1292-4F71-ABAC-9B02087E030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71DB9F9-3CE8-48BF-92FC-014F1609DE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8AEF28-3F4B-4B8C-AD80-0E89815B168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8505114-D86A-4668-B624-81CBD5AB4D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00F090-D9BE-4CEA-8826-4EA83AEBBC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7347E34-0EE0-4C44-B532-5BE25A348108}"/>
              </a:ext>
            </a:extLst>
          </p:cNvPr>
          <p:cNvSpPr>
            <a:spLocks noGrp="1"/>
          </p:cNvSpPr>
          <p:nvPr>
            <p:ph type="dt" sz="half" idx="10"/>
          </p:nvPr>
        </p:nvSpPr>
        <p:spPr/>
        <p:txBody>
          <a:bodyPr/>
          <a:lstStyle/>
          <a:p>
            <a:fld id="{A7E748BB-2208-498B-A545-DB3903C23217}" type="datetimeFigureOut">
              <a:rPr lang="en-IN" smtClean="0"/>
              <a:t>09-06-2021</a:t>
            </a:fld>
            <a:endParaRPr lang="en-IN"/>
          </a:p>
        </p:txBody>
      </p:sp>
      <p:sp>
        <p:nvSpPr>
          <p:cNvPr id="8" name="Footer Placeholder 7">
            <a:extLst>
              <a:ext uri="{FF2B5EF4-FFF2-40B4-BE49-F238E27FC236}">
                <a16:creationId xmlns:a16="http://schemas.microsoft.com/office/drawing/2014/main" id="{05CE12C9-6ADA-4881-910F-9C9569F9144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8689AC0-FD69-4CB3-8CD5-0084BFC09374}"/>
              </a:ext>
            </a:extLst>
          </p:cNvPr>
          <p:cNvSpPr>
            <a:spLocks noGrp="1"/>
          </p:cNvSpPr>
          <p:nvPr>
            <p:ph type="sldNum" sz="quarter" idx="12"/>
          </p:nvPr>
        </p:nvSpPr>
        <p:spPr/>
        <p:txBody>
          <a:bodyPr/>
          <a:lstStyle/>
          <a:p>
            <a:fld id="{5D55B408-0E5D-4E96-96CA-B430A0A928D6}" type="slidenum">
              <a:rPr lang="en-IN" smtClean="0"/>
              <a:t>‹#›</a:t>
            </a:fld>
            <a:endParaRPr lang="en-IN"/>
          </a:p>
        </p:txBody>
      </p:sp>
    </p:spTree>
    <p:extLst>
      <p:ext uri="{BB962C8B-B14F-4D97-AF65-F5344CB8AC3E}">
        <p14:creationId xmlns:p14="http://schemas.microsoft.com/office/powerpoint/2010/main" val="27204887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4E932-3BF5-4A8D-A5F2-0347CA10078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EA33AE4-A591-4B08-BDA6-387E34B1EC72}"/>
              </a:ext>
            </a:extLst>
          </p:cNvPr>
          <p:cNvSpPr>
            <a:spLocks noGrp="1"/>
          </p:cNvSpPr>
          <p:nvPr>
            <p:ph type="dt" sz="half" idx="10"/>
          </p:nvPr>
        </p:nvSpPr>
        <p:spPr/>
        <p:txBody>
          <a:bodyPr/>
          <a:lstStyle/>
          <a:p>
            <a:fld id="{A7E748BB-2208-498B-A545-DB3903C23217}" type="datetimeFigureOut">
              <a:rPr lang="en-IN" smtClean="0"/>
              <a:t>09-06-2021</a:t>
            </a:fld>
            <a:endParaRPr lang="en-IN"/>
          </a:p>
        </p:txBody>
      </p:sp>
      <p:sp>
        <p:nvSpPr>
          <p:cNvPr id="4" name="Footer Placeholder 3">
            <a:extLst>
              <a:ext uri="{FF2B5EF4-FFF2-40B4-BE49-F238E27FC236}">
                <a16:creationId xmlns:a16="http://schemas.microsoft.com/office/drawing/2014/main" id="{091EBFE5-FB96-459C-8A05-D890F114D2C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54CA5F9-1721-4BD9-A298-C783920BBD63}"/>
              </a:ext>
            </a:extLst>
          </p:cNvPr>
          <p:cNvSpPr>
            <a:spLocks noGrp="1"/>
          </p:cNvSpPr>
          <p:nvPr>
            <p:ph type="sldNum" sz="quarter" idx="12"/>
          </p:nvPr>
        </p:nvSpPr>
        <p:spPr/>
        <p:txBody>
          <a:bodyPr/>
          <a:lstStyle/>
          <a:p>
            <a:fld id="{5D55B408-0E5D-4E96-96CA-B430A0A928D6}" type="slidenum">
              <a:rPr lang="en-IN" smtClean="0"/>
              <a:t>‹#›</a:t>
            </a:fld>
            <a:endParaRPr lang="en-IN"/>
          </a:p>
        </p:txBody>
      </p:sp>
    </p:spTree>
    <p:extLst>
      <p:ext uri="{BB962C8B-B14F-4D97-AF65-F5344CB8AC3E}">
        <p14:creationId xmlns:p14="http://schemas.microsoft.com/office/powerpoint/2010/main" val="2194568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A8D18E-8A77-4D5C-8F21-2E55C851BE06}"/>
              </a:ext>
            </a:extLst>
          </p:cNvPr>
          <p:cNvSpPr>
            <a:spLocks noGrp="1"/>
          </p:cNvSpPr>
          <p:nvPr>
            <p:ph type="dt" sz="half" idx="10"/>
          </p:nvPr>
        </p:nvSpPr>
        <p:spPr/>
        <p:txBody>
          <a:bodyPr/>
          <a:lstStyle/>
          <a:p>
            <a:fld id="{A7E748BB-2208-498B-A545-DB3903C23217}" type="datetimeFigureOut">
              <a:rPr lang="en-IN" smtClean="0"/>
              <a:t>09-06-2021</a:t>
            </a:fld>
            <a:endParaRPr lang="en-IN"/>
          </a:p>
        </p:txBody>
      </p:sp>
      <p:sp>
        <p:nvSpPr>
          <p:cNvPr id="3" name="Footer Placeholder 2">
            <a:extLst>
              <a:ext uri="{FF2B5EF4-FFF2-40B4-BE49-F238E27FC236}">
                <a16:creationId xmlns:a16="http://schemas.microsoft.com/office/drawing/2014/main" id="{97ED9E03-8D4C-4693-BA07-200470AACEB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BF66213-1B7E-43FB-A751-B83628F3BA7A}"/>
              </a:ext>
            </a:extLst>
          </p:cNvPr>
          <p:cNvSpPr>
            <a:spLocks noGrp="1"/>
          </p:cNvSpPr>
          <p:nvPr>
            <p:ph type="sldNum" sz="quarter" idx="12"/>
          </p:nvPr>
        </p:nvSpPr>
        <p:spPr/>
        <p:txBody>
          <a:bodyPr/>
          <a:lstStyle/>
          <a:p>
            <a:fld id="{5D55B408-0E5D-4E96-96CA-B430A0A928D6}" type="slidenum">
              <a:rPr lang="en-IN" smtClean="0"/>
              <a:t>‹#›</a:t>
            </a:fld>
            <a:endParaRPr lang="en-IN"/>
          </a:p>
        </p:txBody>
      </p:sp>
    </p:spTree>
    <p:extLst>
      <p:ext uri="{BB962C8B-B14F-4D97-AF65-F5344CB8AC3E}">
        <p14:creationId xmlns:p14="http://schemas.microsoft.com/office/powerpoint/2010/main" val="2586443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F7402-74E2-4B5D-8EBF-B3B6F0C5F9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A52D25E-21E9-4307-9880-5A9F88C9D0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2958E63-36B3-4F46-951E-3B5ACAFA2D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D20528-718E-409E-AC4B-8B09324E05C6}"/>
              </a:ext>
            </a:extLst>
          </p:cNvPr>
          <p:cNvSpPr>
            <a:spLocks noGrp="1"/>
          </p:cNvSpPr>
          <p:nvPr>
            <p:ph type="dt" sz="half" idx="10"/>
          </p:nvPr>
        </p:nvSpPr>
        <p:spPr/>
        <p:txBody>
          <a:bodyPr/>
          <a:lstStyle/>
          <a:p>
            <a:fld id="{A7E748BB-2208-498B-A545-DB3903C23217}" type="datetimeFigureOut">
              <a:rPr lang="en-IN" smtClean="0"/>
              <a:t>09-06-2021</a:t>
            </a:fld>
            <a:endParaRPr lang="en-IN"/>
          </a:p>
        </p:txBody>
      </p:sp>
      <p:sp>
        <p:nvSpPr>
          <p:cNvPr id="6" name="Footer Placeholder 5">
            <a:extLst>
              <a:ext uri="{FF2B5EF4-FFF2-40B4-BE49-F238E27FC236}">
                <a16:creationId xmlns:a16="http://schemas.microsoft.com/office/drawing/2014/main" id="{7AD2779D-A01F-416C-9F08-31B54E682E1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4199E75-5AE1-4D89-8D10-EE4B58D1E009}"/>
              </a:ext>
            </a:extLst>
          </p:cNvPr>
          <p:cNvSpPr>
            <a:spLocks noGrp="1"/>
          </p:cNvSpPr>
          <p:nvPr>
            <p:ph type="sldNum" sz="quarter" idx="12"/>
          </p:nvPr>
        </p:nvSpPr>
        <p:spPr/>
        <p:txBody>
          <a:bodyPr/>
          <a:lstStyle/>
          <a:p>
            <a:fld id="{5D55B408-0E5D-4E96-96CA-B430A0A928D6}" type="slidenum">
              <a:rPr lang="en-IN" smtClean="0"/>
              <a:t>‹#›</a:t>
            </a:fld>
            <a:endParaRPr lang="en-IN"/>
          </a:p>
        </p:txBody>
      </p:sp>
    </p:spTree>
    <p:extLst>
      <p:ext uri="{BB962C8B-B14F-4D97-AF65-F5344CB8AC3E}">
        <p14:creationId xmlns:p14="http://schemas.microsoft.com/office/powerpoint/2010/main" val="3920732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DEC6F-F298-4915-92B8-A0B1B9C365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3C96D4E-AD03-463D-86B1-66B654E704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BBB97C0-37C5-4588-B2F7-7FD2D2BEAF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0B954E-6765-42EB-A1B8-55E3F7C20817}"/>
              </a:ext>
            </a:extLst>
          </p:cNvPr>
          <p:cNvSpPr>
            <a:spLocks noGrp="1"/>
          </p:cNvSpPr>
          <p:nvPr>
            <p:ph type="dt" sz="half" idx="10"/>
          </p:nvPr>
        </p:nvSpPr>
        <p:spPr/>
        <p:txBody>
          <a:bodyPr/>
          <a:lstStyle/>
          <a:p>
            <a:fld id="{A7E748BB-2208-498B-A545-DB3903C23217}" type="datetimeFigureOut">
              <a:rPr lang="en-IN" smtClean="0"/>
              <a:t>09-06-2021</a:t>
            </a:fld>
            <a:endParaRPr lang="en-IN"/>
          </a:p>
        </p:txBody>
      </p:sp>
      <p:sp>
        <p:nvSpPr>
          <p:cNvPr id="6" name="Footer Placeholder 5">
            <a:extLst>
              <a:ext uri="{FF2B5EF4-FFF2-40B4-BE49-F238E27FC236}">
                <a16:creationId xmlns:a16="http://schemas.microsoft.com/office/drawing/2014/main" id="{5DA4C136-87AE-488E-AB29-BFDB5276E27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C5B0951-3F43-4B1D-A018-4FD9532D6EE6}"/>
              </a:ext>
            </a:extLst>
          </p:cNvPr>
          <p:cNvSpPr>
            <a:spLocks noGrp="1"/>
          </p:cNvSpPr>
          <p:nvPr>
            <p:ph type="sldNum" sz="quarter" idx="12"/>
          </p:nvPr>
        </p:nvSpPr>
        <p:spPr/>
        <p:txBody>
          <a:bodyPr/>
          <a:lstStyle/>
          <a:p>
            <a:fld id="{5D55B408-0E5D-4E96-96CA-B430A0A928D6}" type="slidenum">
              <a:rPr lang="en-IN" smtClean="0"/>
              <a:t>‹#›</a:t>
            </a:fld>
            <a:endParaRPr lang="en-IN"/>
          </a:p>
        </p:txBody>
      </p:sp>
    </p:spTree>
    <p:extLst>
      <p:ext uri="{BB962C8B-B14F-4D97-AF65-F5344CB8AC3E}">
        <p14:creationId xmlns:p14="http://schemas.microsoft.com/office/powerpoint/2010/main" val="29395369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8BB3D6-70D3-4F24-9CBA-CD393EFA7E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628D9BC-293B-407A-ACA2-85D91C61AA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75D231A-3ACB-4EAC-9CB6-A6C9690754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E748BB-2208-498B-A545-DB3903C23217}" type="datetimeFigureOut">
              <a:rPr lang="en-IN" smtClean="0"/>
              <a:t>09-06-2021</a:t>
            </a:fld>
            <a:endParaRPr lang="en-IN"/>
          </a:p>
        </p:txBody>
      </p:sp>
      <p:sp>
        <p:nvSpPr>
          <p:cNvPr id="5" name="Footer Placeholder 4">
            <a:extLst>
              <a:ext uri="{FF2B5EF4-FFF2-40B4-BE49-F238E27FC236}">
                <a16:creationId xmlns:a16="http://schemas.microsoft.com/office/drawing/2014/main" id="{92F438F1-7DB5-4857-B2F2-523497C4EA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E77BDB3-088D-4135-9C78-45D14D3F3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55B408-0E5D-4E96-96CA-B430A0A928D6}" type="slidenum">
              <a:rPr lang="en-IN" smtClean="0"/>
              <a:t>‹#›</a:t>
            </a:fld>
            <a:endParaRPr lang="en-IN"/>
          </a:p>
        </p:txBody>
      </p:sp>
    </p:spTree>
    <p:extLst>
      <p:ext uri="{BB962C8B-B14F-4D97-AF65-F5344CB8AC3E}">
        <p14:creationId xmlns:p14="http://schemas.microsoft.com/office/powerpoint/2010/main" val="1840568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F5E080-1999-42E9-8B91-0DDB2B2FBA4A}"/>
              </a:ext>
            </a:extLst>
          </p:cNvPr>
          <p:cNvSpPr txBox="1"/>
          <p:nvPr/>
        </p:nvSpPr>
        <p:spPr>
          <a:xfrm flipH="1">
            <a:off x="2893681" y="318541"/>
            <a:ext cx="6812205" cy="769441"/>
          </a:xfrm>
          <a:prstGeom prst="rect">
            <a:avLst/>
          </a:prstGeom>
          <a:noFill/>
        </p:spPr>
        <p:txBody>
          <a:bodyPr wrap="square" rtlCol="0">
            <a:spAutoFit/>
          </a:bodyPr>
          <a:lstStyle/>
          <a:p>
            <a:r>
              <a:rPr lang="en-IN" sz="4400" dirty="0">
                <a:solidFill>
                  <a:schemeClr val="accent5">
                    <a:lumMod val="75000"/>
                  </a:schemeClr>
                </a:solidFill>
              </a:rPr>
              <a:t>Data Analysis: </a:t>
            </a:r>
            <a:r>
              <a:rPr lang="en-IN" sz="4400" dirty="0">
                <a:solidFill>
                  <a:schemeClr val="accent2">
                    <a:lumMod val="50000"/>
                  </a:schemeClr>
                </a:solidFill>
              </a:rPr>
              <a:t>Housing Prices</a:t>
            </a:r>
          </a:p>
        </p:txBody>
      </p:sp>
      <p:sp>
        <p:nvSpPr>
          <p:cNvPr id="5" name="TextBox 4">
            <a:extLst>
              <a:ext uri="{FF2B5EF4-FFF2-40B4-BE49-F238E27FC236}">
                <a16:creationId xmlns:a16="http://schemas.microsoft.com/office/drawing/2014/main" id="{C40F18DA-2954-4A93-89D4-4D0B0625834A}"/>
              </a:ext>
            </a:extLst>
          </p:cNvPr>
          <p:cNvSpPr txBox="1"/>
          <p:nvPr/>
        </p:nvSpPr>
        <p:spPr>
          <a:xfrm flipH="1">
            <a:off x="8943534" y="5802923"/>
            <a:ext cx="5277732" cy="369332"/>
          </a:xfrm>
          <a:prstGeom prst="rect">
            <a:avLst/>
          </a:prstGeom>
          <a:noFill/>
        </p:spPr>
        <p:txBody>
          <a:bodyPr wrap="square" rtlCol="0">
            <a:spAutoFit/>
          </a:bodyPr>
          <a:lstStyle/>
          <a:p>
            <a:r>
              <a:rPr lang="en-IN" dirty="0">
                <a:solidFill>
                  <a:schemeClr val="accent2">
                    <a:lumMod val="50000"/>
                  </a:schemeClr>
                </a:solidFill>
              </a:rPr>
              <a:t>By: Keerthana Yelchuri</a:t>
            </a:r>
          </a:p>
        </p:txBody>
      </p:sp>
      <p:pic>
        <p:nvPicPr>
          <p:cNvPr id="6" name="Picture 5">
            <a:extLst>
              <a:ext uri="{FF2B5EF4-FFF2-40B4-BE49-F238E27FC236}">
                <a16:creationId xmlns:a16="http://schemas.microsoft.com/office/drawing/2014/main" id="{B837D96A-54AE-4027-85E7-90EBB8CFDDC9}"/>
              </a:ext>
            </a:extLst>
          </p:cNvPr>
          <p:cNvPicPr>
            <a:picLocks noChangeAspect="1"/>
          </p:cNvPicPr>
          <p:nvPr/>
        </p:nvPicPr>
        <p:blipFill rotWithShape="1">
          <a:blip r:embed="rId5"/>
          <a:srcRect r="646" b="7582"/>
          <a:stretch/>
        </p:blipFill>
        <p:spPr>
          <a:xfrm>
            <a:off x="636438" y="1659317"/>
            <a:ext cx="5307161" cy="3464304"/>
          </a:xfrm>
          <a:prstGeom prst="rect">
            <a:avLst/>
          </a:prstGeom>
        </p:spPr>
      </p:pic>
      <p:pic>
        <p:nvPicPr>
          <p:cNvPr id="1026" name="Picture 2" descr="Data Analysis: What, How, and Why to Do Data Analysis for Your Organization  | Import.io">
            <a:extLst>
              <a:ext uri="{FF2B5EF4-FFF2-40B4-BE49-F238E27FC236}">
                <a16:creationId xmlns:a16="http://schemas.microsoft.com/office/drawing/2014/main" id="{6C4594E7-A121-45A4-BDF2-880C793412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62698" y="1659317"/>
            <a:ext cx="5087938" cy="346430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59CB9BD-6667-49A7-B2F1-BAA63B649F12}"/>
              </a:ext>
            </a:extLst>
          </p:cNvPr>
          <p:cNvSpPr txBox="1"/>
          <p:nvPr/>
        </p:nvSpPr>
        <p:spPr>
          <a:xfrm flipH="1">
            <a:off x="59723" y="6488668"/>
            <a:ext cx="6460589" cy="338554"/>
          </a:xfrm>
          <a:prstGeom prst="rect">
            <a:avLst/>
          </a:prstGeom>
          <a:noFill/>
        </p:spPr>
        <p:txBody>
          <a:bodyPr wrap="square" rtlCol="0">
            <a:spAutoFit/>
          </a:bodyPr>
          <a:lstStyle/>
          <a:p>
            <a:r>
              <a:rPr lang="en-IN" sz="1600" dirty="0">
                <a:solidFill>
                  <a:schemeClr val="accent2">
                    <a:lumMod val="50000"/>
                  </a:schemeClr>
                </a:solidFill>
              </a:rPr>
              <a:t>Please watch this as a slide show to hear my recording.</a:t>
            </a:r>
          </a:p>
        </p:txBody>
      </p:sp>
      <p:pic>
        <p:nvPicPr>
          <p:cNvPr id="4" name="Audio 3">
            <a:hlinkClick r:id="" action="ppaction://media"/>
            <a:extLst>
              <a:ext uri="{FF2B5EF4-FFF2-40B4-BE49-F238E27FC236}">
                <a16:creationId xmlns:a16="http://schemas.microsoft.com/office/drawing/2014/main" id="{D2D8D2EB-8C37-4864-B525-F4452EDA9B7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009529213"/>
      </p:ext>
    </p:extLst>
  </p:cSld>
  <p:clrMapOvr>
    <a:masterClrMapping/>
  </p:clrMapOvr>
  <mc:AlternateContent xmlns:mc="http://schemas.openxmlformats.org/markup-compatibility/2006">
    <mc:Choice xmlns:p14="http://schemas.microsoft.com/office/powerpoint/2010/main" Requires="p14">
      <p:transition spd="slow" p14:dur="2000" advTm="6896"/>
    </mc:Choice>
    <mc:Fallback>
      <p:transition spd="slow" advTm="6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4CD3E18-C5E7-4C8D-9C0C-9C6E495827DD}"/>
              </a:ext>
            </a:extLst>
          </p:cNvPr>
          <p:cNvPicPr>
            <a:picLocks noChangeAspect="1"/>
          </p:cNvPicPr>
          <p:nvPr/>
        </p:nvPicPr>
        <p:blipFill>
          <a:blip r:embed="rId5"/>
          <a:stretch>
            <a:fillRect/>
          </a:stretch>
        </p:blipFill>
        <p:spPr>
          <a:xfrm>
            <a:off x="394238" y="761259"/>
            <a:ext cx="5555271" cy="5584055"/>
          </a:xfrm>
          <a:prstGeom prst="rect">
            <a:avLst/>
          </a:prstGeom>
        </p:spPr>
      </p:pic>
      <p:pic>
        <p:nvPicPr>
          <p:cNvPr id="11" name="Picture 10">
            <a:extLst>
              <a:ext uri="{FF2B5EF4-FFF2-40B4-BE49-F238E27FC236}">
                <a16:creationId xmlns:a16="http://schemas.microsoft.com/office/drawing/2014/main" id="{D97B9B96-F649-42A2-A945-EECE08C7631D}"/>
              </a:ext>
            </a:extLst>
          </p:cNvPr>
          <p:cNvPicPr>
            <a:picLocks noChangeAspect="1"/>
          </p:cNvPicPr>
          <p:nvPr/>
        </p:nvPicPr>
        <p:blipFill>
          <a:blip r:embed="rId6"/>
          <a:stretch>
            <a:fillRect/>
          </a:stretch>
        </p:blipFill>
        <p:spPr>
          <a:xfrm>
            <a:off x="7316851" y="563732"/>
            <a:ext cx="4048114" cy="5979111"/>
          </a:xfrm>
          <a:prstGeom prst="rect">
            <a:avLst/>
          </a:prstGeom>
        </p:spPr>
      </p:pic>
      <p:pic>
        <p:nvPicPr>
          <p:cNvPr id="5" name="Audio 4">
            <a:hlinkClick r:id="" action="ppaction://media"/>
            <a:extLst>
              <a:ext uri="{FF2B5EF4-FFF2-40B4-BE49-F238E27FC236}">
                <a16:creationId xmlns:a16="http://schemas.microsoft.com/office/drawing/2014/main" id="{D1C8DFCA-F7DC-4B66-A7C0-860CF0E8C60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649253263"/>
      </p:ext>
    </p:extLst>
  </p:cSld>
  <p:clrMapOvr>
    <a:masterClrMapping/>
  </p:clrMapOvr>
  <mc:AlternateContent xmlns:mc="http://schemas.openxmlformats.org/markup-compatibility/2006" xmlns:p14="http://schemas.microsoft.com/office/powerpoint/2010/main">
    <mc:Choice Requires="p14">
      <p:transition spd="slow" p14:dur="2000" advTm="71755"/>
    </mc:Choice>
    <mc:Fallback xmlns="">
      <p:transition spd="slow" advTm="717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6D8087E-9B12-4C41-B35E-ECC4408A57C2}"/>
              </a:ext>
            </a:extLst>
          </p:cNvPr>
          <p:cNvPicPr>
            <a:picLocks noChangeAspect="1"/>
          </p:cNvPicPr>
          <p:nvPr/>
        </p:nvPicPr>
        <p:blipFill>
          <a:blip r:embed="rId5"/>
          <a:stretch>
            <a:fillRect/>
          </a:stretch>
        </p:blipFill>
        <p:spPr>
          <a:xfrm>
            <a:off x="5014339" y="0"/>
            <a:ext cx="2163322" cy="6858000"/>
          </a:xfrm>
          <a:prstGeom prst="rect">
            <a:avLst/>
          </a:prstGeom>
        </p:spPr>
      </p:pic>
      <p:pic>
        <p:nvPicPr>
          <p:cNvPr id="4" name="Audio 3">
            <a:hlinkClick r:id="" action="ppaction://media"/>
            <a:extLst>
              <a:ext uri="{FF2B5EF4-FFF2-40B4-BE49-F238E27FC236}">
                <a16:creationId xmlns:a16="http://schemas.microsoft.com/office/drawing/2014/main" id="{4119603D-AA93-48C5-8093-2F87ADF667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058757014"/>
      </p:ext>
    </p:extLst>
  </p:cSld>
  <p:clrMapOvr>
    <a:masterClrMapping/>
  </p:clrMapOvr>
  <mc:AlternateContent xmlns:mc="http://schemas.openxmlformats.org/markup-compatibility/2006" xmlns:p14="http://schemas.microsoft.com/office/powerpoint/2010/main">
    <mc:Choice Requires="p14">
      <p:transition spd="slow" p14:dur="2000" advTm="15289"/>
    </mc:Choice>
    <mc:Fallback xmlns="">
      <p:transition spd="slow" advTm="152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5216DB-6421-4EC6-9DC7-95CA4155EEEF}"/>
              </a:ext>
            </a:extLst>
          </p:cNvPr>
          <p:cNvPicPr>
            <a:picLocks noChangeAspect="1"/>
          </p:cNvPicPr>
          <p:nvPr/>
        </p:nvPicPr>
        <p:blipFill>
          <a:blip r:embed="rId5"/>
          <a:stretch>
            <a:fillRect/>
          </a:stretch>
        </p:blipFill>
        <p:spPr>
          <a:xfrm>
            <a:off x="280255" y="385815"/>
            <a:ext cx="11631489" cy="6312109"/>
          </a:xfrm>
          <a:prstGeom prst="rect">
            <a:avLst/>
          </a:prstGeom>
        </p:spPr>
      </p:pic>
      <p:pic>
        <p:nvPicPr>
          <p:cNvPr id="7" name="Audio 6">
            <a:hlinkClick r:id="" action="ppaction://media"/>
            <a:extLst>
              <a:ext uri="{FF2B5EF4-FFF2-40B4-BE49-F238E27FC236}">
                <a16:creationId xmlns:a16="http://schemas.microsoft.com/office/drawing/2014/main" id="{8667799D-AF49-4C09-8D29-8B9C4ED4D74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761100291"/>
      </p:ext>
    </p:extLst>
  </p:cSld>
  <p:clrMapOvr>
    <a:masterClrMapping/>
  </p:clrMapOvr>
  <mc:AlternateContent xmlns:mc="http://schemas.openxmlformats.org/markup-compatibility/2006" xmlns:p14="http://schemas.microsoft.com/office/powerpoint/2010/main">
    <mc:Choice Requires="p14">
      <p:transition spd="slow" p14:dur="2000" advTm="21682"/>
    </mc:Choice>
    <mc:Fallback xmlns="">
      <p:transition spd="slow" advTm="216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D382E5-0F6C-4A7D-B5E3-D25892F966A4}"/>
              </a:ext>
            </a:extLst>
          </p:cNvPr>
          <p:cNvPicPr>
            <a:picLocks noChangeAspect="1"/>
          </p:cNvPicPr>
          <p:nvPr/>
        </p:nvPicPr>
        <p:blipFill>
          <a:blip r:embed="rId5"/>
          <a:stretch>
            <a:fillRect/>
          </a:stretch>
        </p:blipFill>
        <p:spPr>
          <a:xfrm>
            <a:off x="1395938" y="531388"/>
            <a:ext cx="9400124" cy="5795223"/>
          </a:xfrm>
          <a:prstGeom prst="rect">
            <a:avLst/>
          </a:prstGeom>
        </p:spPr>
      </p:pic>
      <p:pic>
        <p:nvPicPr>
          <p:cNvPr id="4" name="Audio 3">
            <a:hlinkClick r:id="" action="ppaction://media"/>
            <a:extLst>
              <a:ext uri="{FF2B5EF4-FFF2-40B4-BE49-F238E27FC236}">
                <a16:creationId xmlns:a16="http://schemas.microsoft.com/office/drawing/2014/main" id="{984E76DC-F666-4AB0-AD6F-4566FAFD705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855460160"/>
      </p:ext>
    </p:extLst>
  </p:cSld>
  <p:clrMapOvr>
    <a:masterClrMapping/>
  </p:clrMapOvr>
  <mc:AlternateContent xmlns:mc="http://schemas.openxmlformats.org/markup-compatibility/2006" xmlns:p14="http://schemas.microsoft.com/office/powerpoint/2010/main">
    <mc:Choice Requires="p14">
      <p:transition spd="slow" p14:dur="2000" advTm="31920"/>
    </mc:Choice>
    <mc:Fallback xmlns="">
      <p:transition spd="slow" advTm="31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527FC7-3891-48DB-B6F8-2DB085D34912}"/>
              </a:ext>
            </a:extLst>
          </p:cNvPr>
          <p:cNvSpPr txBox="1"/>
          <p:nvPr/>
        </p:nvSpPr>
        <p:spPr>
          <a:xfrm>
            <a:off x="2228850" y="726043"/>
            <a:ext cx="6096000" cy="523220"/>
          </a:xfrm>
          <a:prstGeom prst="rect">
            <a:avLst/>
          </a:prstGeom>
          <a:noFill/>
        </p:spPr>
        <p:txBody>
          <a:bodyPr wrap="square">
            <a:spAutoFit/>
          </a:bodyPr>
          <a:lstStyle/>
          <a:p>
            <a:pPr algn="ctr"/>
            <a:r>
              <a:rPr lang="en-US" sz="2800" b="1" dirty="0"/>
              <a:t>Prediction Model</a:t>
            </a:r>
          </a:p>
        </p:txBody>
      </p:sp>
      <p:sp>
        <p:nvSpPr>
          <p:cNvPr id="5" name="TextBox 4">
            <a:extLst>
              <a:ext uri="{FF2B5EF4-FFF2-40B4-BE49-F238E27FC236}">
                <a16:creationId xmlns:a16="http://schemas.microsoft.com/office/drawing/2014/main" id="{29EC254B-B457-47FB-8B86-32D9D3698A4A}"/>
              </a:ext>
            </a:extLst>
          </p:cNvPr>
          <p:cNvSpPr txBox="1"/>
          <p:nvPr/>
        </p:nvSpPr>
        <p:spPr>
          <a:xfrm>
            <a:off x="496134" y="2444115"/>
            <a:ext cx="11479966" cy="984885"/>
          </a:xfrm>
          <a:prstGeom prst="rect">
            <a:avLst/>
          </a:prstGeom>
          <a:noFill/>
        </p:spPr>
        <p:txBody>
          <a:bodyPr wrap="square" rtlCol="0">
            <a:spAutoFit/>
          </a:bodyPr>
          <a:lstStyle/>
          <a:p>
            <a:endParaRPr lang="en-US" dirty="0"/>
          </a:p>
          <a:p>
            <a:r>
              <a:rPr lang="en-US" sz="2000" b="1" dirty="0"/>
              <a:t>Price = 17297 ( </a:t>
            </a:r>
            <a:r>
              <a:rPr lang="en-US" sz="2000" b="1" dirty="0">
                <a:solidFill>
                  <a:srgbClr val="7030A0"/>
                </a:solidFill>
              </a:rPr>
              <a:t>Brick </a:t>
            </a:r>
            <a:r>
              <a:rPr lang="en-US" sz="2000" b="1" dirty="0"/>
              <a:t>) + 53 ( </a:t>
            </a:r>
            <a:r>
              <a:rPr lang="en-US" sz="2000" b="1" dirty="0">
                <a:solidFill>
                  <a:schemeClr val="accent6"/>
                </a:solidFill>
              </a:rPr>
              <a:t>Square feet </a:t>
            </a:r>
            <a:r>
              <a:rPr lang="en-US" sz="2000" b="1" dirty="0"/>
              <a:t>) + 4247 ( </a:t>
            </a:r>
            <a:r>
              <a:rPr lang="en-US" sz="2000" b="1" dirty="0">
                <a:solidFill>
                  <a:schemeClr val="accent4">
                    <a:lumMod val="50000"/>
                  </a:schemeClr>
                </a:solidFill>
              </a:rPr>
              <a:t>Bedrooms</a:t>
            </a:r>
            <a:r>
              <a:rPr lang="en-US" sz="2000" b="1" dirty="0">
                <a:solidFill>
                  <a:srgbClr val="FFC000"/>
                </a:solidFill>
              </a:rPr>
              <a:t> </a:t>
            </a:r>
            <a:r>
              <a:rPr lang="en-US" sz="2000" b="1" dirty="0"/>
              <a:t>) + 7883 ( </a:t>
            </a:r>
            <a:r>
              <a:rPr lang="en-US" sz="2000" b="1" dirty="0">
                <a:solidFill>
                  <a:srgbClr val="00B050"/>
                </a:solidFill>
              </a:rPr>
              <a:t>Bathrooms </a:t>
            </a:r>
            <a:r>
              <a:rPr lang="en-US" sz="2000" b="1" dirty="0"/>
              <a:t>) – 8267 ( </a:t>
            </a:r>
            <a:r>
              <a:rPr lang="en-US" sz="2000" b="1" dirty="0">
                <a:solidFill>
                  <a:srgbClr val="0070C0"/>
                </a:solidFill>
              </a:rPr>
              <a:t>Offers </a:t>
            </a:r>
            <a:r>
              <a:rPr lang="en-US" sz="2000" b="1" dirty="0"/>
              <a:t>) + 20681 ( </a:t>
            </a:r>
            <a:r>
              <a:rPr lang="en-US" sz="2000" b="1" dirty="0">
                <a:solidFill>
                  <a:srgbClr val="FF0000"/>
                </a:solidFill>
              </a:rPr>
              <a:t>West </a:t>
            </a:r>
            <a:r>
              <a:rPr lang="en-US" sz="2000" b="1" dirty="0"/>
              <a:t>) – 1560 ( </a:t>
            </a:r>
            <a:r>
              <a:rPr lang="en-US" sz="2000" b="1" dirty="0">
                <a:solidFill>
                  <a:srgbClr val="FF0000"/>
                </a:solidFill>
              </a:rPr>
              <a:t>East </a:t>
            </a:r>
            <a:r>
              <a:rPr lang="en-US" sz="2000" b="1" dirty="0"/>
              <a:t>) + 2159</a:t>
            </a:r>
          </a:p>
        </p:txBody>
      </p:sp>
      <p:pic>
        <p:nvPicPr>
          <p:cNvPr id="2" name="Audio 1">
            <a:hlinkClick r:id="" action="ppaction://media"/>
            <a:extLst>
              <a:ext uri="{FF2B5EF4-FFF2-40B4-BE49-F238E27FC236}">
                <a16:creationId xmlns:a16="http://schemas.microsoft.com/office/drawing/2014/main" id="{B98BC9C1-0F1C-4C1D-B40E-183CB34B18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
        <p:nvSpPr>
          <p:cNvPr id="6" name="TextBox 5">
            <a:extLst>
              <a:ext uri="{FF2B5EF4-FFF2-40B4-BE49-F238E27FC236}">
                <a16:creationId xmlns:a16="http://schemas.microsoft.com/office/drawing/2014/main" id="{605BF517-5056-459B-8F34-3D5CC576AB66}"/>
              </a:ext>
            </a:extLst>
          </p:cNvPr>
          <p:cNvSpPr txBox="1"/>
          <p:nvPr/>
        </p:nvSpPr>
        <p:spPr>
          <a:xfrm>
            <a:off x="496134" y="4218625"/>
            <a:ext cx="10497682" cy="1754326"/>
          </a:xfrm>
          <a:prstGeom prst="rect">
            <a:avLst/>
          </a:prstGeom>
          <a:noFill/>
        </p:spPr>
        <p:txBody>
          <a:bodyPr wrap="none" rtlCol="0">
            <a:spAutoFit/>
          </a:bodyPr>
          <a:lstStyle/>
          <a:p>
            <a:r>
              <a:rPr lang="en-IN" b="1" dirty="0"/>
              <a:t>Example:</a:t>
            </a:r>
            <a:r>
              <a:rPr lang="en-IN" dirty="0"/>
              <a:t> </a:t>
            </a:r>
          </a:p>
          <a:p>
            <a:r>
              <a:rPr lang="en-IN" dirty="0"/>
              <a:t>For a house with 2 Bedrooms, 2 bathrooms, 2000 </a:t>
            </a:r>
            <a:r>
              <a:rPr lang="en-IN" dirty="0" err="1"/>
              <a:t>sq.ft</a:t>
            </a:r>
            <a:r>
              <a:rPr lang="en-IN" dirty="0"/>
              <a:t>., made of brick, 1 offer and in North zone, below is the </a:t>
            </a:r>
          </a:p>
          <a:p>
            <a:r>
              <a:rPr lang="en-IN" dirty="0"/>
              <a:t>predicted price .</a:t>
            </a:r>
          </a:p>
          <a:p>
            <a:endParaRPr lang="en-IN" dirty="0"/>
          </a:p>
          <a:p>
            <a:r>
              <a:rPr lang="en-IN" b="1" dirty="0"/>
              <a:t>Price</a:t>
            </a:r>
            <a:r>
              <a:rPr lang="en-IN" dirty="0"/>
              <a:t> = 17297(1) + 53(2000) + 4247(2) +7883(2) – 8267(1) + 20681(0) – 1560(0) + 2159</a:t>
            </a:r>
          </a:p>
          <a:p>
            <a:r>
              <a:rPr lang="en-IN" dirty="0"/>
              <a:t>          = 141K</a:t>
            </a:r>
          </a:p>
        </p:txBody>
      </p:sp>
    </p:spTree>
    <p:extLst>
      <p:ext uri="{BB962C8B-B14F-4D97-AF65-F5344CB8AC3E}">
        <p14:creationId xmlns:p14="http://schemas.microsoft.com/office/powerpoint/2010/main" val="188233645"/>
      </p:ext>
    </p:extLst>
  </p:cSld>
  <p:clrMapOvr>
    <a:masterClrMapping/>
  </p:clrMapOvr>
  <mc:AlternateContent xmlns:mc="http://schemas.openxmlformats.org/markup-compatibility/2006" xmlns:p14="http://schemas.microsoft.com/office/powerpoint/2010/main">
    <mc:Choice Requires="p14">
      <p:transition spd="slow" p14:dur="2000" advTm="26155"/>
    </mc:Choice>
    <mc:Fallback xmlns="">
      <p:transition spd="slow" advTm="26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1E5293-5CF6-449D-8070-ACEAF0BE60E0}"/>
              </a:ext>
            </a:extLst>
          </p:cNvPr>
          <p:cNvSpPr txBox="1"/>
          <p:nvPr/>
        </p:nvSpPr>
        <p:spPr>
          <a:xfrm flipH="1">
            <a:off x="4635890" y="2598003"/>
            <a:ext cx="2920220" cy="830997"/>
          </a:xfrm>
          <a:prstGeom prst="rect">
            <a:avLst/>
          </a:prstGeom>
          <a:noFill/>
        </p:spPr>
        <p:txBody>
          <a:bodyPr wrap="square" rtlCol="0">
            <a:spAutoFit/>
          </a:bodyPr>
          <a:lstStyle/>
          <a:p>
            <a:r>
              <a:rPr lang="en-IN" sz="4800" dirty="0">
                <a:solidFill>
                  <a:schemeClr val="accent2">
                    <a:lumMod val="50000"/>
                  </a:schemeClr>
                </a:solidFill>
              </a:rPr>
              <a:t>Thank You</a:t>
            </a:r>
          </a:p>
        </p:txBody>
      </p:sp>
      <p:pic>
        <p:nvPicPr>
          <p:cNvPr id="5" name="Audio 4">
            <a:hlinkClick r:id="" action="ppaction://media"/>
            <a:extLst>
              <a:ext uri="{FF2B5EF4-FFF2-40B4-BE49-F238E27FC236}">
                <a16:creationId xmlns:a16="http://schemas.microsoft.com/office/drawing/2014/main" id="{CDCD98F1-E71A-4FA4-AE19-C73A87E9F5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2508829"/>
      </p:ext>
    </p:extLst>
  </p:cSld>
  <p:clrMapOvr>
    <a:masterClrMapping/>
  </p:clrMapOvr>
  <mc:AlternateContent xmlns:mc="http://schemas.openxmlformats.org/markup-compatibility/2006" xmlns:p14="http://schemas.microsoft.com/office/powerpoint/2010/main">
    <mc:Choice Requires="p14">
      <p:transition spd="slow" p14:dur="2000" advTm="9542"/>
    </mc:Choice>
    <mc:Fallback xmlns="">
      <p:transition spd="slow" advTm="95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1278</TotalTime>
  <Words>726</Words>
  <Application>Microsoft Office PowerPoint</Application>
  <PresentationFormat>Widescreen</PresentationFormat>
  <Paragraphs>28</Paragraphs>
  <Slides>7</Slides>
  <Notes>7</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Yelchuri, Keerthana</dc:creator>
  <cp:lastModifiedBy>Yelchuri, Keerthana</cp:lastModifiedBy>
  <cp:revision>24</cp:revision>
  <dcterms:created xsi:type="dcterms:W3CDTF">2021-05-22T22:24:22Z</dcterms:created>
  <dcterms:modified xsi:type="dcterms:W3CDTF">2021-06-09T16:59:17Z</dcterms:modified>
</cp:coreProperties>
</file>

<file path=docProps/thumbnail.jpeg>
</file>